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1" r:id="rId10"/>
    <p:sldId id="264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4546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0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3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302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4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0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8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D7F5AE8-B133-4CEE-8002-94AE6D6211DA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4D9C116-4D63-424D-8153-55E174DF8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YaleA11y/pen/vYEjqWj" TargetMode="External"/><Relationship Id="rId2" Type="http://schemas.openxmlformats.org/officeDocument/2006/relationships/hyperlink" Target="https://codepen.io/YaleA11y/pen/RwNyGK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4.4/utilities/flex/" TargetMode="External"/><Relationship Id="rId2" Type="http://schemas.openxmlformats.org/officeDocument/2006/relationships/hyperlink" Target="https://codepen.io/YaleA11y/pen/bGNMXW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4.4/examples/" TargetMode="External"/><Relationship Id="rId2" Type="http://schemas.openxmlformats.org/officeDocument/2006/relationships/hyperlink" Target="https://getbootstrap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le.edu/" TargetMode="External"/><Relationship Id="rId2" Type="http://schemas.openxmlformats.org/officeDocument/2006/relationships/hyperlink" Target="https://git.yale.edu/pages/yale-ui/ui-component-libra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tbootstrap.com/docs/4.4/getting-started/introduc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etbootstrap.com/docs/4.0/getting-started/introduc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YaleA11y/pen/ZEYRoBK" TargetMode="External"/><Relationship Id="rId2" Type="http://schemas.openxmlformats.org/officeDocument/2006/relationships/hyperlink" Target="http://nicolasgallagher.com/about-normalize-cs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4.4/utilities/stretched-link/" TargetMode="External"/><Relationship Id="rId2" Type="http://schemas.openxmlformats.org/officeDocument/2006/relationships/hyperlink" Target="https://codepen.io/YaleA11y/pen/qBEoor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pen.io/YaleA11y/pen/RwNyGK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CSS/CSS_Flexible_Box_Layout/Using_CSS_flexible_boxes" TargetMode="External"/><Relationship Id="rId2" Type="http://schemas.openxmlformats.org/officeDocument/2006/relationships/hyperlink" Target="https://getbootstrap.com/docs/4.0/layout/gr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niuse.com/#feat=flexbox" TargetMode="External"/><Relationship Id="rId4" Type="http://schemas.openxmlformats.org/officeDocument/2006/relationships/hyperlink" Target="https://github.com/philipwalton/flexbu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C9D2-C50B-4BCD-8706-CC71CF9B7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Using Bootstrap to Make Accessible Front-Ends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B6AC4-0AE3-4099-9530-BCF8D5249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Sarah Lynch, Accessibility Engineer</a:t>
            </a:r>
          </a:p>
        </p:txBody>
      </p:sp>
    </p:spTree>
    <p:extLst>
      <p:ext uri="{BB962C8B-B14F-4D97-AF65-F5344CB8AC3E}">
        <p14:creationId xmlns:p14="http://schemas.microsoft.com/office/powerpoint/2010/main" val="44843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FEBB-D2A5-4C2D-8DC1-65CAFFB4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Containers, Rows, and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DA5F0-45D5-4D6A-8E9D-92899322B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https://codepen.io/YaleA11y/pen/RwNyGKb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Containers can be responsive fixed-width that snap to certain breakpoints or completely fluid containers that take up 100% of the width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These grid containers give a little padding (“gutters”) on each side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Structure: containers (can be used with or without the grid), row/columns inside containers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Adjusts to breakpoints: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xs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md,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lg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xl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Bootstrap breakpoints: 0, 576px  768px  992px  1200px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Our breakpoints: 0, 500px, 740px, 980px, 1220px (based on yale.edu)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Alignment: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https://codepen.io/YaleA11y/pen/vYEjqWj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Vertical alignment: use in rows (align-items- [start, center, end]). Works on nested cols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Individual alignment: use in cols (align-self- [start, center, end])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Horizontal alignment: use in rows.  Need col width.  Must specify how many columns these take up.  Justify-content- [start, center, end, around, between]</a:t>
            </a:r>
          </a:p>
        </p:txBody>
      </p:sp>
    </p:spTree>
    <p:extLst>
      <p:ext uri="{BB962C8B-B14F-4D97-AF65-F5344CB8AC3E}">
        <p14:creationId xmlns:p14="http://schemas.microsoft.com/office/powerpoint/2010/main" val="232788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C3AB-FA2A-45E7-8EF2-ED7A3C23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Flexbox Container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22068-79F0-48DE-B869-B7C0C817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https://codepen.io/YaleA11y/pen/bGNMXWp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d-(BP)-(inline)-flex: Flex items are blocks by default so if you want to make it inline, you must add the inline keyword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d-flex on container and inside elements can then be controlled by flex classes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Direction: flex-(BP)-(DIR) where DIR is either row or column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Wrap: flex-wrap or flex-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nowrap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nowrap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is default)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Check out the full documentation on flexbox options: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https://getbootstrap.com/docs/4.4/utilities/flex/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Warning: do not use the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order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property on flex items or the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reverse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property of flex-direction. This will cause a disconnect between the visual order and the DOM order.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Warning: do not use the flex property on &lt;table&gt; elements. Overrides its native semantics, rendering it useless to a screen reader.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2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7070-36F4-486A-8B2A-A40D85647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Questions? 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7622-B2FE-4023-9205-2C2BDF52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You can always email accessibility@yale.edu</a:t>
            </a:r>
          </a:p>
        </p:txBody>
      </p:sp>
    </p:spTree>
    <p:extLst>
      <p:ext uri="{BB962C8B-B14F-4D97-AF65-F5344CB8AC3E}">
        <p14:creationId xmlns:p14="http://schemas.microsoft.com/office/powerpoint/2010/main" val="209408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3179-3422-498E-B541-EBA0A9B1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What is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0F4B3-BD7A-4927-9292-DE9ED12F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https://getbootstrap.com/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Free and open-source CSS framework directed at responsive, mobile-first front-end web development.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Makes front-end web development faster and easier.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Includes design templates for typography, forms, buttons, tables, navigation, modals, image carousels and many others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Find examples at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https://getbootstrap.com/docs/4.4/examples/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Compatible with all modern browsers (Chrome, Firefox, Internet Explorer 10+, Edge, Safari, and Opera)</a:t>
            </a:r>
          </a:p>
        </p:txBody>
      </p:sp>
    </p:spTree>
    <p:extLst>
      <p:ext uri="{BB962C8B-B14F-4D97-AF65-F5344CB8AC3E}">
        <p14:creationId xmlns:p14="http://schemas.microsoft.com/office/powerpoint/2010/main" val="146580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B30D-9515-4E62-8DEA-BA04A136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The Yale UI Component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95007-BD43-4608-BEAF-BAF7C37C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https://git.yale.edu/pages/yale-ui/ui-component-library/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 accessible, Yale-branded version of Bootstrap. We don’t implement all of Bootstrap.  Some components have our own styles (such as Tables). 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Created to look like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yale.edu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Dependencies: Bootstrap, Ally.js (adds a focus style to the parent element), Focus-within (adds focus outline to all keyboard interactive elements), Sass, Gulp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Because Bootstrap depends on jQuery and Popper.js, so do we – must include those in your project if using any of the functional components that we provide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See the components that require JS at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https://getbootstrap.com/docs/4.4/getting-started/introduction/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D414-1339-4C64-B705-EBB152A9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Installing the Yale UI Component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5E6E-E908-4B5D-A0DC-80E548D02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Download the compiled assets OR install the compiled assets via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npm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with 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npm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 install 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yale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-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ui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-component-library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Include the CSS and JS as part of your project. (Note: You’ll have to also include jQuery and Popper.js)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UI Component Library uses the Mallory and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YaleNew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fonts, with Verdana being the fallback font for Mallory and Georgia being the fallback font for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YaleNew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.  Instructions for including these are on the documentation site.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Mallory is the standard sans-serif font for Yale websites and is used mostly for body text.  </a:t>
            </a:r>
          </a:p>
          <a:p>
            <a:pPr lvl="1"/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YaleNew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is the official serif font for Yale websites and is used mostly for headings.</a:t>
            </a:r>
          </a:p>
        </p:txBody>
      </p:sp>
    </p:spTree>
    <p:extLst>
      <p:ext uri="{BB962C8B-B14F-4D97-AF65-F5344CB8AC3E}">
        <p14:creationId xmlns:p14="http://schemas.microsoft.com/office/powerpoint/2010/main" val="14122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ED4D-525F-4941-A641-1F46843B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EBA91-2978-4C9F-96D8-EE33753C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Follow the Bootstrap docs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https://getbootstrap.com/docs/4.0/getting-started/introduction/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Once you have included the CSS and JS in your project, you can begin to create an accessible, responsive, mobile-first design.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Add the responsive viewport meta tag to your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  <a:t>&lt;head&gt;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  <a:t>&lt;meta name="viewport" content="width=device-width, initial-scale=1, shrink-to-fit=no"&gt;</a:t>
            </a:r>
            <a:b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Do not set a minimum or maximum value — these can disable the user’s ability to zoom the viewport, potentially causing accessibility issues.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6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D93-1EAE-4A72-8BD4-156850D4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82386"/>
            <a:ext cx="9692640" cy="1325562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Reboot.css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764B-541E-4F44-85C2-C58C82EA0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Bootstrap builds upon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Normalize.css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to ensure styles are consistent across different browsers and platforms. 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Bootstrap uses </a:t>
            </a:r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s.  </a:t>
            </a:r>
            <a:r>
              <a:rPr lang="en-US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rem=16px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Bootstrap uses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border-box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(this takes padding and borders into account).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content-box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vs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border-box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https://codepen.io/YaleA11y/pen/ZEYRoBK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 CSS vertical margins can collapse and that means it is confusing to calculate the proper spacing in between something like a heading and a paragraph.  To avoid this, Bootstrap only adds margin at the bottom of an element (avoids the 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margin-top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property).  Easier to remember and easier to update.</a:t>
            </a:r>
          </a:p>
        </p:txBody>
      </p:sp>
    </p:spTree>
    <p:extLst>
      <p:ext uri="{BB962C8B-B14F-4D97-AF65-F5344CB8AC3E}">
        <p14:creationId xmlns:p14="http://schemas.microsoft.com/office/powerpoint/2010/main" val="125476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D177F-2B37-494A-A95B-67DE818F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Content &amp; 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0CB2E-D90C-4155-BB4A-0975CB57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https://codepen.io/YaleA11y/pen/qBEoorx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Text: alignment, flow, styles, capitalization, lists, blockquote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Borders, Colors: text, background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Figures, Images: thumbnails, fluid, alignment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Float and center: float-left, float-right, or to center: If it is an inline element, center with text-center on the parent element.  If it is a block, center with mx-auto + a set width.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Screen readers: Hide an element to all devices except screen readers with .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-only. Combine .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-only with .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-only-focusable to show the element again when it’s focused (e.g. by a keyboard-only user). Ex: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&lt;a class="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sr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-only 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sr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-only-focusable" 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href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="#main"&gt;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Skip to main content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&lt;/a&gt; </a:t>
            </a:r>
          </a:p>
          <a:p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&lt;a </a:t>
            </a:r>
            <a:r>
              <a:rPr lang="en-US" dirty="0" err="1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href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=“” class=“stretched-link”&gt;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Stretched Link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  <a:ea typeface="Verdana" panose="020B0604030504040204" pitchFamily="34" charset="0"/>
              </a:rPr>
              <a:t>&lt;/a&gt;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Makes parent container clickable.  Good for cards, cols, or media objects (but only use with one link). Always follow the documentation!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https://getbootstrap.com/docs/4.4/utilities/stretched-link/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29246-6AE7-48A6-948C-D16B9150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More Utilities: Position, Display,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3297-2952-46B6-898E-A34598122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https://codepen.io/YaleA11y/pen/RwNyGKb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Position/Display.  Position classes: fixed-top, fixed-bottom, sticky-top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Warning: sticky-top is not well supported (check caniuse.com).  Make sure the DOM is ordered to match the visual order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Basic display: mimics CSS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d-BP-TYP (where BP is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md,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lg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xl and TYP is none, inline, inline-block, block, table, table-row, table-cell, flex, inline-flex)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** don’t use class=“d-table”!  If you’re creating a table, use &lt;table&gt;!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Inline elements lose ability to specify a width and height, but inline-block you can specify width and height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Print display: d-print-[none, inline, inline-block, block, table, table-row, table-cell, flex-inline-flex]  you can combine the types of display, ex: d-none d-print-block (nothing display, but if printed, it displays as a block)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Spacing: Margin &amp; Padding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{property}{sides}-{breakpoint}-{size}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property: m (margin) or p (padding)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sides: t, r, b, l, x, y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breakpoint: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md,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lg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xl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size: 0, 1, 2, 3, 4, 5, auto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2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68B20-73D2-418E-968A-593A329C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Bootstrap’s Grid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F7EC2-8877-4537-9720-28FCF3A36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https://getbootstrap.com/docs/4.0/layout/grid/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Bootstrap’s grid system uses a series of containers, rows, and columns to layout and align content. It’s built with 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flexbox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 and is fully responsive. 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Check out the “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Flexbugs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” list: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https://github.com/philipwalton/flexbugs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and “known issues” on Can I use?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https://caniuse.com/#feat=flexbox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 a grid layout, content must be placed within columns and only columns may be immediate children of rows.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Column classes indicate the number of columns you’d like to use out of the possible 12 per row. So, if you want three equal-width columns across, you can use .col-4.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To make the grid responsive, there are five grid breakpoints, one for each responsive breakpoint: all breakpoints (extra small), small, medium, large, and extra large.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Grid breakpoints are based on minimum width media queries, meaning they apply to that one breakpoint and all those above it (e.g., .col-sm-4 applies to small, medium, large, and extra large devices, but not the first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xs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breakpoint).</a:t>
            </a:r>
          </a:p>
        </p:txBody>
      </p:sp>
    </p:spTree>
    <p:extLst>
      <p:ext uri="{BB962C8B-B14F-4D97-AF65-F5344CB8AC3E}">
        <p14:creationId xmlns:p14="http://schemas.microsoft.com/office/powerpoint/2010/main" val="41855016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4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002060"/>
      </a:hlink>
      <a:folHlink>
        <a:srgbClr val="00206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2881</TotalTime>
  <Words>726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Schoolbook</vt:lpstr>
      <vt:lpstr>Georgia</vt:lpstr>
      <vt:lpstr>Lucida Console</vt:lpstr>
      <vt:lpstr>Verdana</vt:lpstr>
      <vt:lpstr>Wingdings 2</vt:lpstr>
      <vt:lpstr>View</vt:lpstr>
      <vt:lpstr>Using Bootstrap to Make Accessible Front-Ends</vt:lpstr>
      <vt:lpstr>What is Bootstrap?</vt:lpstr>
      <vt:lpstr>The Yale UI Component Library</vt:lpstr>
      <vt:lpstr>Installing the Yale UI Component Library</vt:lpstr>
      <vt:lpstr>Getting Started</vt:lpstr>
      <vt:lpstr>Reboot.css</vt:lpstr>
      <vt:lpstr>Content &amp; Utilities</vt:lpstr>
      <vt:lpstr>More Utilities: Position, Display, Spacing</vt:lpstr>
      <vt:lpstr>Bootstrap’s Grid System</vt:lpstr>
      <vt:lpstr>Containers, Rows, and Columns</vt:lpstr>
      <vt:lpstr>Flexbox Container Options</vt:lpstr>
      <vt:lpstr>Questions? 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Bootstrap to Make Accessible Front-Ends</dc:title>
  <dc:creator>Lynch, Sarah</dc:creator>
  <cp:lastModifiedBy>Lynch, Sarah</cp:lastModifiedBy>
  <cp:revision>94</cp:revision>
  <dcterms:created xsi:type="dcterms:W3CDTF">2020-01-09T13:38:42Z</dcterms:created>
  <dcterms:modified xsi:type="dcterms:W3CDTF">2020-01-14T18:34:05Z</dcterms:modified>
</cp:coreProperties>
</file>